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oyectosMCD/Dieta_Codornices" TargetMode="External"/><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10" Type="http://schemas.openxmlformats.org/officeDocument/2006/relationships/slideLayout" Target="../slideLayouts/slideLayout1.xml"/><Relationship Id="rId11"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ProyectosMCD/Dieta_Codornices/blob/main/Consultor%C3%ADa/Informe_de_Resultados.md" TargetMode="External"/><Relationship Id="rId4"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266944"/>
            <a:ext cx="7477601" cy="2874645"/>
          </a:xfrm>
          <a:prstGeom prst="rect">
            <a:avLst/>
          </a:prstGeom>
          <a:noFill/>
          <a:ln/>
        </p:spPr>
        <p:txBody>
          <a:bodyPr wrap="square" rtlCol="0" anchor="t"/>
          <a:lstStyle/>
          <a:p>
            <a:pPr indent="0" marL="0">
              <a:lnSpc>
                <a:spcPts val="7545"/>
              </a:lnSpc>
              <a:buNone/>
            </a:pPr>
            <a:r>
              <a:rPr lang="en-US" sz="6036" b="1" dirty="0">
                <a:solidFill>
                  <a:srgbClr val="443728"/>
                </a:solidFill>
                <a:latin typeface="Crimson Pro" pitchFamily="34" charset="0"/>
                <a:ea typeface="Crimson Pro" pitchFamily="34" charset="-122"/>
                <a:cs typeface="Crimson Pro" pitchFamily="34" charset="-120"/>
              </a:rPr>
              <a:t>Análisis Estadístico de la Codorniz Moctezuma</a:t>
            </a:r>
            <a:endParaRPr lang="en-US" sz="6036" dirty="0"/>
          </a:p>
        </p:txBody>
      </p:sp>
      <p:sp>
        <p:nvSpPr>
          <p:cNvPr id="6" name="Text 3"/>
          <p:cNvSpPr/>
          <p:nvPr/>
        </p:nvSpPr>
        <p:spPr>
          <a:xfrm>
            <a:off x="6319599" y="4474845"/>
            <a:ext cx="7477601"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Este informe presenta un análisis estadístico exhaustivo del proyecto "Factores que contribuyen a la abundancia, dieta y distribución de las codornices de Norteamérica, específicamente la codorniz Moctezuma (Cyrtonyx montezumae)". La conservación de esta especie es un desafío crucial debido a la disminución de sus poblaciones, por lo que este análisis ofrece una comprensión detallada de los factores clave que afectan su supervivencia.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854637"/>
            <a:ext cx="5006221" cy="1916430"/>
          </a:xfrm>
          <a:prstGeom prst="rect">
            <a:avLst/>
          </a:prstGeom>
          <a:noFill/>
          <a:ln/>
        </p:spPr>
        <p:txBody>
          <a:bodyPr wrap="square" rtlCol="0" anchor="t"/>
          <a:lstStyle/>
          <a:p>
            <a:pPr indent="0" marL="0">
              <a:lnSpc>
                <a:spcPts val="7545"/>
              </a:lnSpc>
              <a:buNone/>
            </a:pPr>
            <a:r>
              <a:rPr lang="en-US" sz="6036" b="1" dirty="0">
                <a:solidFill>
                  <a:srgbClr val="443728"/>
                </a:solidFill>
                <a:latin typeface="Crimson Pro" pitchFamily="34" charset="0"/>
                <a:ea typeface="Crimson Pro" pitchFamily="34" charset="-122"/>
                <a:cs typeface="Crimson Pro" pitchFamily="34" charset="-120"/>
              </a:rPr>
              <a:t>Muchas gracias</a:t>
            </a:r>
            <a:endParaRPr lang="en-US" sz="6036" dirty="0"/>
          </a:p>
        </p:txBody>
      </p:sp>
      <p:pic>
        <p:nvPicPr>
          <p:cNvPr id="5" name="Image 0" descr="preencoded.png">    </p:cNvPr>
          <p:cNvPicPr>
            <a:picLocks noChangeAspect="1"/>
          </p:cNvPicPr>
          <p:nvPr/>
        </p:nvPicPr>
        <p:blipFill>
          <a:blip r:embed="rId1"/>
          <a:stretch>
            <a:fillRect/>
          </a:stretch>
        </p:blipFill>
        <p:spPr>
          <a:xfrm>
            <a:off x="7593806" y="1882378"/>
            <a:ext cx="5006221" cy="2986207"/>
          </a:xfrm>
          <a:prstGeom prst="rect">
            <a:avLst/>
          </a:prstGeom>
        </p:spPr>
      </p:pic>
      <p:sp>
        <p:nvSpPr>
          <p:cNvPr id="6" name="Text 3"/>
          <p:cNvSpPr/>
          <p:nvPr/>
        </p:nvSpPr>
        <p:spPr>
          <a:xfrm>
            <a:off x="2037993" y="5368409"/>
            <a:ext cx="10554414" cy="355402"/>
          </a:xfrm>
          <a:prstGeom prst="rect">
            <a:avLst/>
          </a:prstGeom>
          <a:noFill/>
          <a:ln/>
        </p:spPr>
        <p:txBody>
          <a:bodyPr wrap="non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Repositorio de nuestro proyecto en github</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2037993" y="5973723"/>
            <a:ext cx="1720929" cy="623292"/>
          </a:xfrm>
          <a:prstGeom prst="rect">
            <a:avLst/>
          </a:prstGeom>
        </p:spPr>
      </p:pic>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1862"/>
          </a:xfrm>
          <a:prstGeom prst="rect">
            <a:avLst/>
          </a:prstGeom>
          <a:solidFill>
            <a:srgbClr val="FFFCFA"/>
          </a:solidFill>
          <a:ln/>
        </p:spPr>
      </p:sp>
      <p:sp>
        <p:nvSpPr>
          <p:cNvPr id="4" name="Text 2"/>
          <p:cNvSpPr/>
          <p:nvPr/>
        </p:nvSpPr>
        <p:spPr>
          <a:xfrm>
            <a:off x="2748320" y="721043"/>
            <a:ext cx="4332208" cy="1802725"/>
          </a:xfrm>
          <a:prstGeom prst="rect">
            <a:avLst/>
          </a:prstGeom>
          <a:noFill/>
          <a:ln/>
        </p:spPr>
        <p:txBody>
          <a:bodyPr wrap="none" rtlCol="0" anchor="t"/>
          <a:lstStyle/>
          <a:p>
            <a:pPr indent="0" marL="0">
              <a:lnSpc>
                <a:spcPts val="14195"/>
              </a:lnSpc>
              <a:buNone/>
            </a:pPr>
            <a:r>
              <a:rPr lang="en-US" sz="11356" b="1" dirty="0">
                <a:solidFill>
                  <a:srgbClr val="443728"/>
                </a:solidFill>
                <a:latin typeface="Crimson Pro" pitchFamily="34" charset="0"/>
                <a:ea typeface="Crimson Pro" pitchFamily="34" charset="-122"/>
                <a:cs typeface="Crimson Pro" pitchFamily="34" charset="-120"/>
              </a:rPr>
              <a:t>Team</a:t>
            </a:r>
            <a:endParaRPr lang="en-US" sz="11356" dirty="0"/>
          </a:p>
        </p:txBody>
      </p:sp>
      <p:pic>
        <p:nvPicPr>
          <p:cNvPr id="5" name="Image 0" descr="preencoded.png">    </p:cNvPr>
          <p:cNvPicPr>
            <a:picLocks noChangeAspect="1"/>
          </p:cNvPicPr>
          <p:nvPr/>
        </p:nvPicPr>
        <p:blipFill>
          <a:blip r:embed="rId1"/>
          <a:stretch>
            <a:fillRect/>
          </a:stretch>
        </p:blipFill>
        <p:spPr>
          <a:xfrm>
            <a:off x="7557254" y="744974"/>
            <a:ext cx="4332208" cy="2584133"/>
          </a:xfrm>
          <a:prstGeom prst="rect">
            <a:avLst/>
          </a:prstGeom>
        </p:spPr>
      </p:pic>
      <p:pic>
        <p:nvPicPr>
          <p:cNvPr id="6" name="Image 1" descr="preencoded.png">    </p:cNvPr>
          <p:cNvPicPr>
            <a:picLocks noChangeAspect="1"/>
          </p:cNvPicPr>
          <p:nvPr/>
        </p:nvPicPr>
        <p:blipFill>
          <a:blip r:embed="rId2"/>
          <a:stretch>
            <a:fillRect/>
          </a:stretch>
        </p:blipFill>
        <p:spPr>
          <a:xfrm>
            <a:off x="3368397" y="3761542"/>
            <a:ext cx="826770" cy="826770"/>
          </a:xfrm>
          <a:prstGeom prst="rect">
            <a:avLst/>
          </a:prstGeom>
        </p:spPr>
      </p:pic>
      <p:sp>
        <p:nvSpPr>
          <p:cNvPr id="7" name="Text 3"/>
          <p:cNvSpPr/>
          <p:nvPr/>
        </p:nvSpPr>
        <p:spPr>
          <a:xfrm>
            <a:off x="2748320" y="4828580"/>
            <a:ext cx="2067044" cy="615315"/>
          </a:xfrm>
          <a:prstGeom prst="rect">
            <a:avLst/>
          </a:prstGeom>
          <a:noFill/>
          <a:ln/>
        </p:spPr>
        <p:txBody>
          <a:bodyPr wrap="squar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María Janneth Rivera Reyna</a:t>
            </a:r>
            <a:endParaRPr lang="en-US" sz="1514" dirty="0"/>
          </a:p>
        </p:txBody>
      </p:sp>
      <p:pic>
        <p:nvPicPr>
          <p:cNvPr id="8" name="Image 2" descr="preencoded.png">    </p:cNvPr>
          <p:cNvPicPr>
            <a:picLocks noChangeAspect="1"/>
          </p:cNvPicPr>
          <p:nvPr/>
        </p:nvPicPr>
        <p:blipFill>
          <a:blip r:embed="rId3"/>
          <a:stretch>
            <a:fillRect/>
          </a:stretch>
        </p:blipFill>
        <p:spPr>
          <a:xfrm>
            <a:off x="5723930" y="3761542"/>
            <a:ext cx="826770" cy="826770"/>
          </a:xfrm>
          <a:prstGeom prst="rect">
            <a:avLst/>
          </a:prstGeom>
        </p:spPr>
      </p:pic>
      <p:sp>
        <p:nvSpPr>
          <p:cNvPr id="9" name="Text 4"/>
          <p:cNvSpPr/>
          <p:nvPr/>
        </p:nvSpPr>
        <p:spPr>
          <a:xfrm>
            <a:off x="5103733" y="4828580"/>
            <a:ext cx="2067163" cy="307658"/>
          </a:xfrm>
          <a:prstGeom prst="rect">
            <a:avLst/>
          </a:prstGeom>
          <a:noFill/>
          <a:ln/>
        </p:spPr>
        <p:txBody>
          <a:bodyPr wrap="non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Misael González Soria</a:t>
            </a:r>
            <a:endParaRPr lang="en-US" sz="1514" dirty="0"/>
          </a:p>
        </p:txBody>
      </p:sp>
      <p:pic>
        <p:nvPicPr>
          <p:cNvPr id="10" name="Image 3" descr="preencoded.png">    </p:cNvPr>
          <p:cNvPicPr>
            <a:picLocks noChangeAspect="1"/>
          </p:cNvPicPr>
          <p:nvPr/>
        </p:nvPicPr>
        <p:blipFill>
          <a:blip r:embed="rId4"/>
          <a:stretch>
            <a:fillRect/>
          </a:stretch>
        </p:blipFill>
        <p:spPr>
          <a:xfrm>
            <a:off x="8079462" y="3761542"/>
            <a:ext cx="826770" cy="826770"/>
          </a:xfrm>
          <a:prstGeom prst="rect">
            <a:avLst/>
          </a:prstGeom>
        </p:spPr>
      </p:pic>
      <p:sp>
        <p:nvSpPr>
          <p:cNvPr id="11" name="Text 5"/>
          <p:cNvSpPr/>
          <p:nvPr/>
        </p:nvSpPr>
        <p:spPr>
          <a:xfrm>
            <a:off x="7459266" y="4828580"/>
            <a:ext cx="2067163" cy="307658"/>
          </a:xfrm>
          <a:prstGeom prst="rect">
            <a:avLst/>
          </a:prstGeom>
          <a:noFill/>
          <a:ln/>
        </p:spPr>
        <p:txBody>
          <a:bodyPr wrap="non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Mario Estada Ferreira</a:t>
            </a:r>
            <a:endParaRPr lang="en-US" sz="1514" dirty="0"/>
          </a:p>
        </p:txBody>
      </p:sp>
      <p:pic>
        <p:nvPicPr>
          <p:cNvPr id="12" name="Image 4" descr="preencoded.png">    </p:cNvPr>
          <p:cNvPicPr>
            <a:picLocks noChangeAspect="1"/>
          </p:cNvPicPr>
          <p:nvPr/>
        </p:nvPicPr>
        <p:blipFill>
          <a:blip r:embed="rId5"/>
          <a:stretch>
            <a:fillRect/>
          </a:stretch>
        </p:blipFill>
        <p:spPr>
          <a:xfrm>
            <a:off x="10434995" y="3761542"/>
            <a:ext cx="826770" cy="826770"/>
          </a:xfrm>
          <a:prstGeom prst="rect">
            <a:avLst/>
          </a:prstGeom>
        </p:spPr>
      </p:pic>
      <p:sp>
        <p:nvSpPr>
          <p:cNvPr id="13" name="Text 6"/>
          <p:cNvSpPr/>
          <p:nvPr/>
        </p:nvSpPr>
        <p:spPr>
          <a:xfrm>
            <a:off x="9814798" y="4828580"/>
            <a:ext cx="2067163" cy="615315"/>
          </a:xfrm>
          <a:prstGeom prst="rect">
            <a:avLst/>
          </a:prstGeom>
          <a:noFill/>
          <a:ln/>
        </p:spPr>
        <p:txBody>
          <a:bodyPr wrap="squar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Iván Darío Dávila Peralta</a:t>
            </a:r>
            <a:endParaRPr lang="en-US" sz="1514" dirty="0"/>
          </a:p>
        </p:txBody>
      </p:sp>
      <p:pic>
        <p:nvPicPr>
          <p:cNvPr id="14" name="Image 5" descr="preencoded.png">    </p:cNvPr>
          <p:cNvPicPr>
            <a:picLocks noChangeAspect="1"/>
          </p:cNvPicPr>
          <p:nvPr/>
        </p:nvPicPr>
        <p:blipFill>
          <a:blip r:embed="rId6"/>
          <a:stretch>
            <a:fillRect/>
          </a:stretch>
        </p:blipFill>
        <p:spPr>
          <a:xfrm>
            <a:off x="3368397" y="6020753"/>
            <a:ext cx="826770" cy="826770"/>
          </a:xfrm>
          <a:prstGeom prst="rect">
            <a:avLst/>
          </a:prstGeom>
        </p:spPr>
      </p:pic>
      <p:sp>
        <p:nvSpPr>
          <p:cNvPr id="15" name="Text 7"/>
          <p:cNvSpPr/>
          <p:nvPr/>
        </p:nvSpPr>
        <p:spPr>
          <a:xfrm>
            <a:off x="2748320" y="7087791"/>
            <a:ext cx="2067044" cy="307658"/>
          </a:xfrm>
          <a:prstGeom prst="rect">
            <a:avLst/>
          </a:prstGeom>
          <a:noFill/>
          <a:ln/>
        </p:spPr>
        <p:txBody>
          <a:bodyPr wrap="non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Axel Castro Fonseca</a:t>
            </a:r>
            <a:endParaRPr lang="en-US" sz="1514" dirty="0"/>
          </a:p>
        </p:txBody>
      </p:sp>
      <p:pic>
        <p:nvPicPr>
          <p:cNvPr id="16" name="Image 6" descr="preencoded.png">    </p:cNvPr>
          <p:cNvPicPr>
            <a:picLocks noChangeAspect="1"/>
          </p:cNvPicPr>
          <p:nvPr/>
        </p:nvPicPr>
        <p:blipFill>
          <a:blip r:embed="rId7"/>
          <a:stretch>
            <a:fillRect/>
          </a:stretch>
        </p:blipFill>
        <p:spPr>
          <a:xfrm>
            <a:off x="5723930" y="6020753"/>
            <a:ext cx="826770" cy="826770"/>
          </a:xfrm>
          <a:prstGeom prst="rect">
            <a:avLst/>
          </a:prstGeom>
        </p:spPr>
      </p:pic>
      <p:sp>
        <p:nvSpPr>
          <p:cNvPr id="17" name="Text 8"/>
          <p:cNvSpPr/>
          <p:nvPr/>
        </p:nvSpPr>
        <p:spPr>
          <a:xfrm>
            <a:off x="5103733" y="7087791"/>
            <a:ext cx="2067163" cy="615315"/>
          </a:xfrm>
          <a:prstGeom prst="rect">
            <a:avLst/>
          </a:prstGeom>
          <a:noFill/>
          <a:ln/>
        </p:spPr>
        <p:txBody>
          <a:bodyPr wrap="square" rtlCol="0" anchor="t"/>
          <a:lstStyle/>
          <a:p>
            <a:pPr algn="ctr" indent="0" marL="0">
              <a:lnSpc>
                <a:spcPts val="2423"/>
              </a:lnSpc>
              <a:buNone/>
            </a:pPr>
            <a:r>
              <a:rPr lang="en-US" sz="1514" dirty="0">
                <a:solidFill>
                  <a:srgbClr val="443728"/>
                </a:solidFill>
                <a:latin typeface="Open Sans" pitchFamily="34" charset="0"/>
                <a:ea typeface="Open Sans" pitchFamily="34" charset="-122"/>
                <a:cs typeface="Open Sans" pitchFamily="34" charset="-120"/>
              </a:rPr>
              <a:t>Luis Ernesto Ortíz Villalón</a:t>
            </a:r>
            <a:endParaRPr lang="en-US" sz="1514" dirty="0"/>
          </a:p>
        </p:txBody>
      </p:sp>
      <p:pic>
        <p:nvPicPr>
          <p:cNvPr id="18"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982504"/>
            <a:ext cx="8576667"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Metodología y Tratamiento de Datos</a:t>
            </a:r>
            <a:endParaRPr lang="en-US" sz="4374" dirty="0"/>
          </a:p>
        </p:txBody>
      </p:sp>
      <p:sp>
        <p:nvSpPr>
          <p:cNvPr id="6" name="Shape 3"/>
          <p:cNvSpPr/>
          <p:nvPr/>
        </p:nvSpPr>
        <p:spPr>
          <a:xfrm>
            <a:off x="4490799" y="2260044"/>
            <a:ext cx="499943" cy="499943"/>
          </a:xfrm>
          <a:prstGeom prst="roundRect">
            <a:avLst>
              <a:gd name="adj" fmla="val 20000"/>
            </a:avLst>
          </a:prstGeom>
          <a:solidFill>
            <a:srgbClr val="EBE2E0"/>
          </a:solidFill>
          <a:ln w="7620">
            <a:solidFill>
              <a:srgbClr val="D1C8C6"/>
            </a:solidFill>
            <a:prstDash val="solid"/>
          </a:ln>
        </p:spPr>
      </p:sp>
      <p:sp>
        <p:nvSpPr>
          <p:cNvPr id="7" name="Text 4"/>
          <p:cNvSpPr/>
          <p:nvPr/>
        </p:nvSpPr>
        <p:spPr>
          <a:xfrm>
            <a:off x="4678442" y="2301716"/>
            <a:ext cx="1246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8" name="Text 5"/>
          <p:cNvSpPr/>
          <p:nvPr/>
        </p:nvSpPr>
        <p:spPr>
          <a:xfrm>
            <a:off x="5212913" y="2260044"/>
            <a:ext cx="3539847"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Exploratorio de Datos</a:t>
            </a:r>
            <a:endParaRPr lang="en-US" sz="2187" dirty="0"/>
          </a:p>
        </p:txBody>
      </p:sp>
      <p:sp>
        <p:nvSpPr>
          <p:cNvPr id="9" name="Text 6"/>
          <p:cNvSpPr/>
          <p:nvPr/>
        </p:nvSpPr>
        <p:spPr>
          <a:xfrm>
            <a:off x="5212913" y="2740462"/>
            <a:ext cx="3820001"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realizó un análisis exhaustivo de los datos crudos, identificando patrones, valores atípicos y problemas de calidad. Esto permitió preparar los datos para los análisis posteriores.</a:t>
            </a:r>
            <a:endParaRPr lang="en-US" sz="1750" dirty="0"/>
          </a:p>
        </p:txBody>
      </p:sp>
      <p:sp>
        <p:nvSpPr>
          <p:cNvPr id="10" name="Shape 7"/>
          <p:cNvSpPr/>
          <p:nvPr/>
        </p:nvSpPr>
        <p:spPr>
          <a:xfrm>
            <a:off x="9255085" y="2260044"/>
            <a:ext cx="499943" cy="499943"/>
          </a:xfrm>
          <a:prstGeom prst="roundRect">
            <a:avLst>
              <a:gd name="adj" fmla="val 20000"/>
            </a:avLst>
          </a:prstGeom>
          <a:solidFill>
            <a:srgbClr val="EBE2E0"/>
          </a:solidFill>
          <a:ln w="7620">
            <a:solidFill>
              <a:srgbClr val="D1C8C6"/>
            </a:solidFill>
            <a:prstDash val="solid"/>
          </a:ln>
        </p:spPr>
      </p:sp>
      <p:sp>
        <p:nvSpPr>
          <p:cNvPr id="11" name="Text 8"/>
          <p:cNvSpPr/>
          <p:nvPr/>
        </p:nvSpPr>
        <p:spPr>
          <a:xfrm>
            <a:off x="9420106" y="2301716"/>
            <a:ext cx="169902"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2" name="Text 9"/>
          <p:cNvSpPr/>
          <p:nvPr/>
        </p:nvSpPr>
        <p:spPr>
          <a:xfrm>
            <a:off x="9977199" y="2260044"/>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Limpieza y Preparación</a:t>
            </a:r>
            <a:endParaRPr lang="en-US" sz="2187" dirty="0"/>
          </a:p>
        </p:txBody>
      </p:sp>
      <p:sp>
        <p:nvSpPr>
          <p:cNvPr id="13" name="Text 10"/>
          <p:cNvSpPr/>
          <p:nvPr/>
        </p:nvSpPr>
        <p:spPr>
          <a:xfrm>
            <a:off x="9977199" y="2740462"/>
            <a:ext cx="3820001"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eliminaron registros duplicados, se estandarizaron variables categóricas y se manejaron los valores faltantes. Además, se escalaron los datos numéricos para normalizar los rangos de las variables.</a:t>
            </a:r>
            <a:endParaRPr lang="en-US" sz="1750" dirty="0"/>
          </a:p>
        </p:txBody>
      </p:sp>
      <p:sp>
        <p:nvSpPr>
          <p:cNvPr id="14" name="Shape 11"/>
          <p:cNvSpPr/>
          <p:nvPr/>
        </p:nvSpPr>
        <p:spPr>
          <a:xfrm>
            <a:off x="4490799" y="5700355"/>
            <a:ext cx="499943" cy="499943"/>
          </a:xfrm>
          <a:prstGeom prst="roundRect">
            <a:avLst>
              <a:gd name="adj" fmla="val 20000"/>
            </a:avLst>
          </a:prstGeom>
          <a:solidFill>
            <a:srgbClr val="EBE2E0"/>
          </a:solidFill>
          <a:ln w="7620">
            <a:solidFill>
              <a:srgbClr val="D1C8C6"/>
            </a:solidFill>
            <a:prstDash val="solid"/>
          </a:ln>
        </p:spPr>
      </p:sp>
      <p:sp>
        <p:nvSpPr>
          <p:cNvPr id="15" name="Text 12"/>
          <p:cNvSpPr/>
          <p:nvPr/>
        </p:nvSpPr>
        <p:spPr>
          <a:xfrm>
            <a:off x="4659392" y="5742027"/>
            <a:ext cx="1627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6" name="Text 13"/>
          <p:cNvSpPr/>
          <p:nvPr/>
        </p:nvSpPr>
        <p:spPr>
          <a:xfrm>
            <a:off x="5212913" y="570035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Métodos Estadísticos</a:t>
            </a:r>
            <a:endParaRPr lang="en-US" sz="2187" dirty="0"/>
          </a:p>
        </p:txBody>
      </p:sp>
      <p:sp>
        <p:nvSpPr>
          <p:cNvPr id="17" name="Text 14"/>
          <p:cNvSpPr/>
          <p:nvPr/>
        </p:nvSpPr>
        <p:spPr>
          <a:xfrm>
            <a:off x="5212913" y="6180773"/>
            <a:ext cx="8584287"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aplicaron técnicas como pruebas de hipótesis, análisis de correlación, modelos de regresión y análisis multivariado para comprender en profundidad los factores que afectan a la codorniz Moctezuma.</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28261"/>
            <a:ext cx="8160068"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Patrones en la Dieta de la Codorniz</a:t>
            </a:r>
            <a:endParaRPr lang="en-US" sz="4374" dirty="0"/>
          </a:p>
        </p:txBody>
      </p:sp>
      <p:sp>
        <p:nvSpPr>
          <p:cNvPr id="5" name="Text 3"/>
          <p:cNvSpPr/>
          <p:nvPr/>
        </p:nvSpPr>
        <p:spPr>
          <a:xfrm>
            <a:off x="2037993" y="2578060"/>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Alimentos Clave</a:t>
            </a:r>
            <a:endParaRPr lang="en-US" sz="2187" dirty="0"/>
          </a:p>
        </p:txBody>
      </p:sp>
      <p:sp>
        <p:nvSpPr>
          <p:cNvPr id="6" name="Text 4"/>
          <p:cNvSpPr/>
          <p:nvPr/>
        </p:nvSpPr>
        <p:spPr>
          <a:xfrm>
            <a:off x="2037993" y="3147417"/>
            <a:ext cx="3156347" cy="3198614"/>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Los elementos 'Phaseolus', 'Cyp.rizo' y 'otros' destacaron por su importancia en la dieta de las codornices. Estos alimentos proporcionan información valiosa sobre las preferencias alimentarias y la adaptación de las aves a su entorno.</a:t>
            </a:r>
            <a:endParaRPr lang="en-US" sz="1750" dirty="0"/>
          </a:p>
        </p:txBody>
      </p:sp>
      <p:sp>
        <p:nvSpPr>
          <p:cNvPr id="7" name="Text 5"/>
          <p:cNvSpPr/>
          <p:nvPr/>
        </p:nvSpPr>
        <p:spPr>
          <a:xfrm>
            <a:off x="5743932" y="2578060"/>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Influencia del Hábitat</a:t>
            </a:r>
            <a:endParaRPr lang="en-US" sz="2187" dirty="0"/>
          </a:p>
        </p:txBody>
      </p:sp>
      <p:sp>
        <p:nvSpPr>
          <p:cNvPr id="8" name="Text 6"/>
          <p:cNvSpPr/>
          <p:nvPr/>
        </p:nvSpPr>
        <p:spPr>
          <a:xfrm>
            <a:off x="5743932" y="3147417"/>
            <a:ext cx="3156347" cy="355401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observó que a mayor distancia de los caminos, las codornices consumían más 'Phaseolus', sugiriendo que esta planta es más abundante en áreas menos perturbadas. Esto indica que las codornices ajustan su dieta según la disponibilidad de recursos en su entorno.</a:t>
            </a:r>
            <a:endParaRPr lang="en-US" sz="1750" dirty="0"/>
          </a:p>
        </p:txBody>
      </p:sp>
      <p:sp>
        <p:nvSpPr>
          <p:cNvPr id="9" name="Text 7"/>
          <p:cNvSpPr/>
          <p:nvPr/>
        </p:nvSpPr>
        <p:spPr>
          <a:xfrm>
            <a:off x="9449872" y="2578060"/>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Diversidad Alimentaria</a:t>
            </a:r>
            <a:endParaRPr lang="en-US" sz="2187" dirty="0"/>
          </a:p>
        </p:txBody>
      </p:sp>
      <p:sp>
        <p:nvSpPr>
          <p:cNvPr id="10" name="Text 8"/>
          <p:cNvSpPr/>
          <p:nvPr/>
        </p:nvSpPr>
        <p:spPr>
          <a:xfrm>
            <a:off x="9449872" y="3147417"/>
            <a:ext cx="3156347" cy="3198614"/>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Cuando las codornices tienen acceso a una mayor variedad de alimentos, su consumo de 'Cyp.rizo' disminuye, lo que refleja una estrategia adaptativa para optimizar su ingesta nutricional y mejorar sus posibilidades de supervivencia.</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680823" y="666393"/>
            <a:ext cx="4697968" cy="587216"/>
          </a:xfrm>
          <a:prstGeom prst="rect">
            <a:avLst/>
          </a:prstGeom>
          <a:noFill/>
          <a:ln/>
        </p:spPr>
        <p:txBody>
          <a:bodyPr wrap="none" rtlCol="0" anchor="t"/>
          <a:lstStyle/>
          <a:p>
            <a:pPr indent="0" marL="0">
              <a:lnSpc>
                <a:spcPts val="4624"/>
              </a:lnSpc>
              <a:buNone/>
            </a:pPr>
            <a:r>
              <a:rPr lang="en-US" sz="3699" b="1" dirty="0">
                <a:solidFill>
                  <a:srgbClr val="443728"/>
                </a:solidFill>
                <a:latin typeface="Crimson Pro" pitchFamily="34" charset="0"/>
                <a:ea typeface="Crimson Pro" pitchFamily="34" charset="-122"/>
                <a:cs typeface="Crimson Pro" pitchFamily="34" charset="-120"/>
              </a:rPr>
              <a:t>Análisis de Regresión</a:t>
            </a:r>
            <a:endParaRPr lang="en-US" sz="3699" dirty="0"/>
          </a:p>
        </p:txBody>
      </p:sp>
      <p:sp>
        <p:nvSpPr>
          <p:cNvPr id="6" name="Shape 3"/>
          <p:cNvSpPr/>
          <p:nvPr/>
        </p:nvSpPr>
        <p:spPr>
          <a:xfrm>
            <a:off x="4943951" y="1535430"/>
            <a:ext cx="37505" cy="6027777"/>
          </a:xfrm>
          <a:prstGeom prst="roundRect">
            <a:avLst>
              <a:gd name="adj" fmla="val 225475"/>
            </a:avLst>
          </a:prstGeom>
          <a:solidFill>
            <a:srgbClr val="D1C8C6"/>
          </a:solidFill>
          <a:ln/>
        </p:spPr>
      </p:sp>
      <p:sp>
        <p:nvSpPr>
          <p:cNvPr id="7" name="Shape 4"/>
          <p:cNvSpPr/>
          <p:nvPr/>
        </p:nvSpPr>
        <p:spPr>
          <a:xfrm>
            <a:off x="5174040" y="1939350"/>
            <a:ext cx="657701" cy="37505"/>
          </a:xfrm>
          <a:prstGeom prst="roundRect">
            <a:avLst>
              <a:gd name="adj" fmla="val 225475"/>
            </a:avLst>
          </a:prstGeom>
          <a:solidFill>
            <a:srgbClr val="D1C8C6"/>
          </a:solidFill>
          <a:ln/>
        </p:spPr>
      </p:sp>
      <p:sp>
        <p:nvSpPr>
          <p:cNvPr id="8" name="Shape 5"/>
          <p:cNvSpPr/>
          <p:nvPr/>
        </p:nvSpPr>
        <p:spPr>
          <a:xfrm>
            <a:off x="4751249" y="1746766"/>
            <a:ext cx="422791" cy="422791"/>
          </a:xfrm>
          <a:prstGeom prst="roundRect">
            <a:avLst>
              <a:gd name="adj" fmla="val 20001"/>
            </a:avLst>
          </a:prstGeom>
          <a:solidFill>
            <a:srgbClr val="EBE2E0"/>
          </a:solidFill>
          <a:ln w="7620">
            <a:solidFill>
              <a:srgbClr val="D1C8C6"/>
            </a:solidFill>
            <a:prstDash val="solid"/>
          </a:ln>
        </p:spPr>
      </p:sp>
      <p:sp>
        <p:nvSpPr>
          <p:cNvPr id="9" name="Text 6"/>
          <p:cNvSpPr/>
          <p:nvPr/>
        </p:nvSpPr>
        <p:spPr>
          <a:xfrm>
            <a:off x="4909840" y="1781889"/>
            <a:ext cx="105489" cy="352425"/>
          </a:xfrm>
          <a:prstGeom prst="rect">
            <a:avLst/>
          </a:prstGeom>
          <a:noFill/>
          <a:ln/>
        </p:spPr>
        <p:txBody>
          <a:bodyPr wrap="none" rtlCol="0" anchor="t"/>
          <a:lstStyle/>
          <a:p>
            <a:pPr algn="ctr" indent="0" marL="0">
              <a:lnSpc>
                <a:spcPts val="2774"/>
              </a:lnSpc>
              <a:buNone/>
            </a:pPr>
            <a:r>
              <a:rPr lang="en-US" sz="2220" b="1" dirty="0">
                <a:solidFill>
                  <a:srgbClr val="443728"/>
                </a:solidFill>
                <a:latin typeface="Crimson Pro" pitchFamily="34" charset="0"/>
                <a:ea typeface="Crimson Pro" pitchFamily="34" charset="-122"/>
                <a:cs typeface="Crimson Pro" pitchFamily="34" charset="-120"/>
              </a:rPr>
              <a:t>1</a:t>
            </a:r>
            <a:endParaRPr lang="en-US" sz="2220" dirty="0"/>
          </a:p>
        </p:txBody>
      </p:sp>
      <p:sp>
        <p:nvSpPr>
          <p:cNvPr id="10" name="Text 7"/>
          <p:cNvSpPr/>
          <p:nvPr/>
        </p:nvSpPr>
        <p:spPr>
          <a:xfrm>
            <a:off x="5996107" y="1723311"/>
            <a:ext cx="2348984" cy="293608"/>
          </a:xfrm>
          <a:prstGeom prst="rect">
            <a:avLst/>
          </a:prstGeom>
          <a:noFill/>
          <a:ln/>
        </p:spPr>
        <p:txBody>
          <a:bodyPr wrap="none" rtlCol="0" anchor="t"/>
          <a:lstStyle/>
          <a:p>
            <a:pPr algn="l" indent="0" marL="0">
              <a:lnSpc>
                <a:spcPts val="2312"/>
              </a:lnSpc>
              <a:buNone/>
            </a:pPr>
            <a:r>
              <a:rPr lang="en-US" sz="1850" b="1" dirty="0">
                <a:solidFill>
                  <a:srgbClr val="443728"/>
                </a:solidFill>
                <a:latin typeface="Crimson Pro" pitchFamily="34" charset="0"/>
                <a:ea typeface="Crimson Pro" pitchFamily="34" charset="-122"/>
                <a:cs typeface="Crimson Pro" pitchFamily="34" charset="-120"/>
              </a:rPr>
              <a:t>Regresión 1</a:t>
            </a:r>
            <a:endParaRPr lang="en-US" sz="1850" dirty="0"/>
          </a:p>
        </p:txBody>
      </p:sp>
      <p:sp>
        <p:nvSpPr>
          <p:cNvPr id="11" name="Text 8"/>
          <p:cNvSpPr/>
          <p:nvPr/>
        </p:nvSpPr>
        <p:spPr>
          <a:xfrm>
            <a:off x="5996107" y="2129671"/>
            <a:ext cx="7610951" cy="1202055"/>
          </a:xfrm>
          <a:prstGeom prst="rect">
            <a:avLst/>
          </a:prstGeom>
          <a:noFill/>
          <a:ln/>
        </p:spPr>
        <p:txBody>
          <a:bodyPr wrap="square" rtlCol="0" anchor="t"/>
          <a:lstStyle/>
          <a:p>
            <a:pPr algn="l" indent="0" marL="0">
              <a:lnSpc>
                <a:spcPts val="2368"/>
              </a:lnSpc>
              <a:buNone/>
            </a:pPr>
            <a:r>
              <a:rPr lang="en-US" sz="1480" dirty="0">
                <a:solidFill>
                  <a:srgbClr val="443728"/>
                </a:solidFill>
                <a:latin typeface="Open Sans" pitchFamily="34" charset="0"/>
                <a:ea typeface="Open Sans" pitchFamily="34" charset="-122"/>
                <a:cs typeface="Open Sans" pitchFamily="34" charset="-120"/>
              </a:rPr>
              <a:t>Se utilizaron variables como tiempo, distancia al camino, tamaño del grupo, diversidad del hábitat, precipitación y temperatura para modelar la distribución de la dieta. Sin embargo, los resultados no fueron muy alentadores, con la mayoría de los coeficientes cercanos a cero.</a:t>
            </a:r>
            <a:endParaRPr lang="en-US" sz="1480" dirty="0"/>
          </a:p>
        </p:txBody>
      </p:sp>
      <p:sp>
        <p:nvSpPr>
          <p:cNvPr id="12" name="Shape 9"/>
          <p:cNvSpPr/>
          <p:nvPr/>
        </p:nvSpPr>
        <p:spPr>
          <a:xfrm>
            <a:off x="5174040" y="4111407"/>
            <a:ext cx="657701" cy="37505"/>
          </a:xfrm>
          <a:prstGeom prst="roundRect">
            <a:avLst>
              <a:gd name="adj" fmla="val 225475"/>
            </a:avLst>
          </a:prstGeom>
          <a:solidFill>
            <a:srgbClr val="D1C8C6"/>
          </a:solidFill>
          <a:ln/>
        </p:spPr>
      </p:sp>
      <p:sp>
        <p:nvSpPr>
          <p:cNvPr id="13" name="Shape 10"/>
          <p:cNvSpPr/>
          <p:nvPr/>
        </p:nvSpPr>
        <p:spPr>
          <a:xfrm>
            <a:off x="4751249" y="3918823"/>
            <a:ext cx="422791" cy="422791"/>
          </a:xfrm>
          <a:prstGeom prst="roundRect">
            <a:avLst>
              <a:gd name="adj" fmla="val 20001"/>
            </a:avLst>
          </a:prstGeom>
          <a:solidFill>
            <a:srgbClr val="EBE2E0"/>
          </a:solidFill>
          <a:ln w="7620">
            <a:solidFill>
              <a:srgbClr val="D1C8C6"/>
            </a:solidFill>
            <a:prstDash val="solid"/>
          </a:ln>
        </p:spPr>
      </p:sp>
      <p:sp>
        <p:nvSpPr>
          <p:cNvPr id="14" name="Text 11"/>
          <p:cNvSpPr/>
          <p:nvPr/>
        </p:nvSpPr>
        <p:spPr>
          <a:xfrm>
            <a:off x="4890790" y="3953947"/>
            <a:ext cx="143708" cy="352425"/>
          </a:xfrm>
          <a:prstGeom prst="rect">
            <a:avLst/>
          </a:prstGeom>
          <a:noFill/>
          <a:ln/>
        </p:spPr>
        <p:txBody>
          <a:bodyPr wrap="none" rtlCol="0" anchor="t"/>
          <a:lstStyle/>
          <a:p>
            <a:pPr algn="ctr" indent="0" marL="0">
              <a:lnSpc>
                <a:spcPts val="2774"/>
              </a:lnSpc>
              <a:buNone/>
            </a:pPr>
            <a:r>
              <a:rPr lang="en-US" sz="2220" b="1" dirty="0">
                <a:solidFill>
                  <a:srgbClr val="443728"/>
                </a:solidFill>
                <a:latin typeface="Crimson Pro" pitchFamily="34" charset="0"/>
                <a:ea typeface="Crimson Pro" pitchFamily="34" charset="-122"/>
                <a:cs typeface="Crimson Pro" pitchFamily="34" charset="-120"/>
              </a:rPr>
              <a:t>2</a:t>
            </a:r>
            <a:endParaRPr lang="en-US" sz="2220" dirty="0"/>
          </a:p>
        </p:txBody>
      </p:sp>
      <p:sp>
        <p:nvSpPr>
          <p:cNvPr id="15" name="Text 12"/>
          <p:cNvSpPr/>
          <p:nvPr/>
        </p:nvSpPr>
        <p:spPr>
          <a:xfrm>
            <a:off x="5996107" y="3895368"/>
            <a:ext cx="2850118" cy="293608"/>
          </a:xfrm>
          <a:prstGeom prst="rect">
            <a:avLst/>
          </a:prstGeom>
          <a:noFill/>
          <a:ln/>
        </p:spPr>
        <p:txBody>
          <a:bodyPr wrap="none" rtlCol="0" anchor="t"/>
          <a:lstStyle/>
          <a:p>
            <a:pPr algn="l" indent="0" marL="0">
              <a:lnSpc>
                <a:spcPts val="2312"/>
              </a:lnSpc>
              <a:buNone/>
            </a:pPr>
            <a:r>
              <a:rPr lang="en-US" sz="1850" b="1" dirty="0">
                <a:solidFill>
                  <a:srgbClr val="443728"/>
                </a:solidFill>
                <a:latin typeface="Crimson Pro" pitchFamily="34" charset="0"/>
                <a:ea typeface="Crimson Pro" pitchFamily="34" charset="-122"/>
                <a:cs typeface="Crimson Pro" pitchFamily="34" charset="-120"/>
              </a:rPr>
              <a:t>Regresión 2: Machos Adultos</a:t>
            </a:r>
            <a:endParaRPr lang="en-US" sz="1850" dirty="0"/>
          </a:p>
        </p:txBody>
      </p:sp>
      <p:sp>
        <p:nvSpPr>
          <p:cNvPr id="16" name="Text 13"/>
          <p:cNvSpPr/>
          <p:nvPr/>
        </p:nvSpPr>
        <p:spPr>
          <a:xfrm>
            <a:off x="5996107" y="4301728"/>
            <a:ext cx="7610951" cy="1202055"/>
          </a:xfrm>
          <a:prstGeom prst="rect">
            <a:avLst/>
          </a:prstGeom>
          <a:noFill/>
          <a:ln/>
        </p:spPr>
        <p:txBody>
          <a:bodyPr wrap="square" rtlCol="0" anchor="t"/>
          <a:lstStyle/>
          <a:p>
            <a:pPr algn="l" indent="0" marL="0">
              <a:lnSpc>
                <a:spcPts val="2368"/>
              </a:lnSpc>
              <a:buNone/>
            </a:pPr>
            <a:r>
              <a:rPr lang="en-US" sz="1480" dirty="0">
                <a:solidFill>
                  <a:srgbClr val="443728"/>
                </a:solidFill>
                <a:latin typeface="Open Sans" pitchFamily="34" charset="0"/>
                <a:ea typeface="Open Sans" pitchFamily="34" charset="-122"/>
                <a:cs typeface="Open Sans" pitchFamily="34" charset="-120"/>
              </a:rPr>
              <a:t>Al restringir el análisis a machos adultos, se encontró que la distancia al camino y la temperatura media fueron significativas para predecir el consumo de 'Phaseolus' y 'Cyp.rizo', respectivamente. Pero para la mayoría de los otros elementos, los coeficientes no fueron significativos.</a:t>
            </a:r>
            <a:endParaRPr lang="en-US" sz="1480" dirty="0"/>
          </a:p>
        </p:txBody>
      </p:sp>
      <p:sp>
        <p:nvSpPr>
          <p:cNvPr id="17" name="Shape 14"/>
          <p:cNvSpPr/>
          <p:nvPr/>
        </p:nvSpPr>
        <p:spPr>
          <a:xfrm>
            <a:off x="5174040" y="6283464"/>
            <a:ext cx="657701" cy="37505"/>
          </a:xfrm>
          <a:prstGeom prst="roundRect">
            <a:avLst>
              <a:gd name="adj" fmla="val 225475"/>
            </a:avLst>
          </a:prstGeom>
          <a:solidFill>
            <a:srgbClr val="D1C8C6"/>
          </a:solidFill>
          <a:ln/>
        </p:spPr>
      </p:sp>
      <p:sp>
        <p:nvSpPr>
          <p:cNvPr id="18" name="Shape 15"/>
          <p:cNvSpPr/>
          <p:nvPr/>
        </p:nvSpPr>
        <p:spPr>
          <a:xfrm>
            <a:off x="4751249" y="6090880"/>
            <a:ext cx="422791" cy="422791"/>
          </a:xfrm>
          <a:prstGeom prst="roundRect">
            <a:avLst>
              <a:gd name="adj" fmla="val 20001"/>
            </a:avLst>
          </a:prstGeom>
          <a:solidFill>
            <a:srgbClr val="EBE2E0"/>
          </a:solidFill>
          <a:ln w="7620">
            <a:solidFill>
              <a:srgbClr val="D1C8C6"/>
            </a:solidFill>
            <a:prstDash val="solid"/>
          </a:ln>
        </p:spPr>
      </p:sp>
      <p:sp>
        <p:nvSpPr>
          <p:cNvPr id="19" name="Text 16"/>
          <p:cNvSpPr/>
          <p:nvPr/>
        </p:nvSpPr>
        <p:spPr>
          <a:xfrm>
            <a:off x="4893766" y="6126004"/>
            <a:ext cx="137636" cy="352425"/>
          </a:xfrm>
          <a:prstGeom prst="rect">
            <a:avLst/>
          </a:prstGeom>
          <a:noFill/>
          <a:ln/>
        </p:spPr>
        <p:txBody>
          <a:bodyPr wrap="none" rtlCol="0" anchor="t"/>
          <a:lstStyle/>
          <a:p>
            <a:pPr algn="ctr" indent="0" marL="0">
              <a:lnSpc>
                <a:spcPts val="2774"/>
              </a:lnSpc>
              <a:buNone/>
            </a:pPr>
            <a:r>
              <a:rPr lang="en-US" sz="2220" b="1" dirty="0">
                <a:solidFill>
                  <a:srgbClr val="443728"/>
                </a:solidFill>
                <a:latin typeface="Crimson Pro" pitchFamily="34" charset="0"/>
                <a:ea typeface="Crimson Pro" pitchFamily="34" charset="-122"/>
                <a:cs typeface="Crimson Pro" pitchFamily="34" charset="-120"/>
              </a:rPr>
              <a:t>3</a:t>
            </a:r>
            <a:endParaRPr lang="en-US" sz="2220" dirty="0"/>
          </a:p>
        </p:txBody>
      </p:sp>
      <p:sp>
        <p:nvSpPr>
          <p:cNvPr id="20" name="Text 17"/>
          <p:cNvSpPr/>
          <p:nvPr/>
        </p:nvSpPr>
        <p:spPr>
          <a:xfrm>
            <a:off x="5996107" y="6067425"/>
            <a:ext cx="2831783" cy="293608"/>
          </a:xfrm>
          <a:prstGeom prst="rect">
            <a:avLst/>
          </a:prstGeom>
          <a:noFill/>
          <a:ln/>
        </p:spPr>
        <p:txBody>
          <a:bodyPr wrap="none" rtlCol="0" anchor="t"/>
          <a:lstStyle/>
          <a:p>
            <a:pPr algn="l" indent="0" marL="0">
              <a:lnSpc>
                <a:spcPts val="2312"/>
              </a:lnSpc>
              <a:buNone/>
            </a:pPr>
            <a:r>
              <a:rPr lang="en-US" sz="1850" b="1" dirty="0">
                <a:solidFill>
                  <a:srgbClr val="443728"/>
                </a:solidFill>
                <a:latin typeface="Crimson Pro" pitchFamily="34" charset="0"/>
                <a:ea typeface="Crimson Pro" pitchFamily="34" charset="-122"/>
                <a:cs typeface="Crimson Pro" pitchFamily="34" charset="-120"/>
              </a:rPr>
              <a:t>Regresión 3: Machos Jóvenes</a:t>
            </a:r>
            <a:endParaRPr lang="en-US" sz="1850" dirty="0"/>
          </a:p>
        </p:txBody>
      </p:sp>
      <p:sp>
        <p:nvSpPr>
          <p:cNvPr id="21" name="Text 18"/>
          <p:cNvSpPr/>
          <p:nvPr/>
        </p:nvSpPr>
        <p:spPr>
          <a:xfrm>
            <a:off x="5996107" y="6473785"/>
            <a:ext cx="7610951" cy="901541"/>
          </a:xfrm>
          <a:prstGeom prst="rect">
            <a:avLst/>
          </a:prstGeom>
          <a:noFill/>
          <a:ln/>
        </p:spPr>
        <p:txBody>
          <a:bodyPr wrap="square" rtlCol="0" anchor="t"/>
          <a:lstStyle/>
          <a:p>
            <a:pPr algn="l" indent="0" marL="0">
              <a:lnSpc>
                <a:spcPts val="2368"/>
              </a:lnSpc>
              <a:buNone/>
            </a:pPr>
            <a:r>
              <a:rPr lang="en-US" sz="1480" dirty="0">
                <a:solidFill>
                  <a:srgbClr val="443728"/>
                </a:solidFill>
                <a:latin typeface="Open Sans" pitchFamily="34" charset="0"/>
                <a:ea typeface="Open Sans" pitchFamily="34" charset="-122"/>
                <a:cs typeface="Open Sans" pitchFamily="34" charset="-120"/>
              </a:rPr>
              <a:t>El análisis de machos jóvenes reveló patrones más claros, con la distancia al camino y la diversidad de hábitat influyendo en el consumo de 'Phaseolus' y 'Cyp.rizo'. Esto sugiere que la edad y el sexo son factores importantes a considerar.</a:t>
            </a:r>
            <a:endParaRPr lang="en-US" sz="148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931081"/>
            <a:ext cx="6120051"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Documento de Resultados</a:t>
            </a:r>
            <a:endParaRPr lang="en-US" sz="4374" dirty="0"/>
          </a:p>
        </p:txBody>
      </p:sp>
      <p:sp>
        <p:nvSpPr>
          <p:cNvPr id="5" name="Text 3"/>
          <p:cNvSpPr/>
          <p:nvPr/>
        </p:nvSpPr>
        <p:spPr>
          <a:xfrm>
            <a:off x="2037993" y="4069794"/>
            <a:ext cx="10554414" cy="355402"/>
          </a:xfrm>
          <a:prstGeom prst="rect">
            <a:avLst/>
          </a:prstGeom>
          <a:noFill/>
          <a:ln/>
        </p:spPr>
        <p:txBody>
          <a:bodyPr wrap="non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Documento MarkDown que contiene los resultados del análisis estadístico</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2037993" y="4675108"/>
            <a:ext cx="1670090" cy="623292"/>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1128236"/>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Conclusiones Clave</a:t>
            </a:r>
            <a:endParaRPr lang="en-US" sz="4374" dirty="0"/>
          </a:p>
        </p:txBody>
      </p:sp>
      <p:sp>
        <p:nvSpPr>
          <p:cNvPr id="6" name="Shape 3"/>
          <p:cNvSpPr/>
          <p:nvPr/>
        </p:nvSpPr>
        <p:spPr>
          <a:xfrm>
            <a:off x="833199" y="2155865"/>
            <a:ext cx="4542115" cy="2717006"/>
          </a:xfrm>
          <a:prstGeom prst="roundRect">
            <a:avLst>
              <a:gd name="adj" fmla="val 3680"/>
            </a:avLst>
          </a:prstGeom>
          <a:solidFill>
            <a:srgbClr val="EBE2E0"/>
          </a:solidFill>
          <a:ln w="7620">
            <a:solidFill>
              <a:srgbClr val="D1C8C6"/>
            </a:solidFill>
            <a:prstDash val="solid"/>
          </a:ln>
        </p:spPr>
      </p:sp>
      <p:sp>
        <p:nvSpPr>
          <p:cNvPr id="7" name="Text 4"/>
          <p:cNvSpPr/>
          <p:nvPr/>
        </p:nvSpPr>
        <p:spPr>
          <a:xfrm>
            <a:off x="1062990" y="238565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Dieta Diversa</a:t>
            </a:r>
            <a:endParaRPr lang="en-US" sz="2187" dirty="0"/>
          </a:p>
        </p:txBody>
      </p:sp>
      <p:sp>
        <p:nvSpPr>
          <p:cNvPr id="8" name="Text 5"/>
          <p:cNvSpPr/>
          <p:nvPr/>
        </p:nvSpPr>
        <p:spPr>
          <a:xfrm>
            <a:off x="1062990" y="2866073"/>
            <a:ext cx="4082534"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Los resultados mostraron que las codornices Moctezuma tienen una dieta altamente variada, compuesta principalmente por semillas y pequeños invertebrados.</a:t>
            </a:r>
            <a:endParaRPr lang="en-US" sz="1750" dirty="0"/>
          </a:p>
        </p:txBody>
      </p:sp>
      <p:sp>
        <p:nvSpPr>
          <p:cNvPr id="9" name="Shape 6"/>
          <p:cNvSpPr/>
          <p:nvPr/>
        </p:nvSpPr>
        <p:spPr>
          <a:xfrm>
            <a:off x="5597485" y="2155865"/>
            <a:ext cx="4542115" cy="2717006"/>
          </a:xfrm>
          <a:prstGeom prst="roundRect">
            <a:avLst>
              <a:gd name="adj" fmla="val 3680"/>
            </a:avLst>
          </a:prstGeom>
          <a:solidFill>
            <a:srgbClr val="EBE2E0"/>
          </a:solidFill>
          <a:ln w="7620">
            <a:solidFill>
              <a:srgbClr val="D1C8C6"/>
            </a:solidFill>
            <a:prstDash val="solid"/>
          </a:ln>
        </p:spPr>
      </p:sp>
      <p:sp>
        <p:nvSpPr>
          <p:cNvPr id="10" name="Text 7"/>
          <p:cNvSpPr/>
          <p:nvPr/>
        </p:nvSpPr>
        <p:spPr>
          <a:xfrm>
            <a:off x="5827276" y="238565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Adaptación al Hábitat</a:t>
            </a:r>
            <a:endParaRPr lang="en-US" sz="2187" dirty="0"/>
          </a:p>
        </p:txBody>
      </p:sp>
      <p:sp>
        <p:nvSpPr>
          <p:cNvPr id="11" name="Text 8"/>
          <p:cNvSpPr/>
          <p:nvPr/>
        </p:nvSpPr>
        <p:spPr>
          <a:xfrm>
            <a:off x="5827276" y="2866073"/>
            <a:ext cx="4082534"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Las codornices ajustan su dieta según la disponibilidad de recursos en su entorno, favoreciendo el consumo de ciertos alimentos en áreas menos perturbadas.</a:t>
            </a:r>
            <a:endParaRPr lang="en-US" sz="1750" dirty="0"/>
          </a:p>
        </p:txBody>
      </p:sp>
      <p:sp>
        <p:nvSpPr>
          <p:cNvPr id="12" name="Shape 9"/>
          <p:cNvSpPr/>
          <p:nvPr/>
        </p:nvSpPr>
        <p:spPr>
          <a:xfrm>
            <a:off x="833199" y="5095042"/>
            <a:ext cx="9306401" cy="2006203"/>
          </a:xfrm>
          <a:prstGeom prst="roundRect">
            <a:avLst>
              <a:gd name="adj" fmla="val 4984"/>
            </a:avLst>
          </a:prstGeom>
          <a:solidFill>
            <a:srgbClr val="EBE2E0"/>
          </a:solidFill>
          <a:ln w="7620">
            <a:solidFill>
              <a:srgbClr val="D1C8C6"/>
            </a:solidFill>
            <a:prstDash val="solid"/>
          </a:ln>
        </p:spPr>
      </p:sp>
      <p:sp>
        <p:nvSpPr>
          <p:cNvPr id="13" name="Text 10"/>
          <p:cNvSpPr/>
          <p:nvPr/>
        </p:nvSpPr>
        <p:spPr>
          <a:xfrm>
            <a:off x="1062990" y="5324832"/>
            <a:ext cx="3855244"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Importancia de Datos Climáticos</a:t>
            </a:r>
            <a:endParaRPr lang="en-US" sz="2187" dirty="0"/>
          </a:p>
        </p:txBody>
      </p:sp>
      <p:sp>
        <p:nvSpPr>
          <p:cNvPr id="14" name="Text 11"/>
          <p:cNvSpPr/>
          <p:nvPr/>
        </p:nvSpPr>
        <p:spPr>
          <a:xfrm>
            <a:off x="1062990" y="5805249"/>
            <a:ext cx="8846820"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Para un análisis más exhaustivo, sería ideal contar con datos climáticos más detallados y de mayor resolución temporal, lo que permitiría modelar mejor los cambios en el hábitat de la codorniz Moctezuma.</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672471"/>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Recomendaciones</a:t>
            </a:r>
            <a:endParaRPr lang="en-US" sz="4374" dirty="0"/>
          </a:p>
        </p:txBody>
      </p:sp>
      <p:pic>
        <p:nvPicPr>
          <p:cNvPr id="5" name="Image 0" descr="preencoded.png">    </p:cNvPr>
          <p:cNvPicPr>
            <a:picLocks noChangeAspect="1"/>
          </p:cNvPicPr>
          <p:nvPr/>
        </p:nvPicPr>
        <p:blipFill>
          <a:blip r:embed="rId1"/>
          <a:stretch>
            <a:fillRect/>
          </a:stretch>
        </p:blipFill>
        <p:spPr>
          <a:xfrm>
            <a:off x="2037993" y="2811185"/>
            <a:ext cx="555427" cy="555427"/>
          </a:xfrm>
          <a:prstGeom prst="rect">
            <a:avLst/>
          </a:prstGeom>
        </p:spPr>
      </p:pic>
      <p:sp>
        <p:nvSpPr>
          <p:cNvPr id="6" name="Text 3"/>
          <p:cNvSpPr/>
          <p:nvPr/>
        </p:nvSpPr>
        <p:spPr>
          <a:xfrm>
            <a:off x="2037993" y="3588782"/>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Más Profundo</a:t>
            </a:r>
            <a:endParaRPr lang="en-US" sz="2187" dirty="0"/>
          </a:p>
        </p:txBody>
      </p:sp>
      <p:sp>
        <p:nvSpPr>
          <p:cNvPr id="7" name="Text 4"/>
          <p:cNvSpPr/>
          <p:nvPr/>
        </p:nvSpPr>
        <p:spPr>
          <a:xfrm>
            <a:off x="2037993" y="4069199"/>
            <a:ext cx="3295888"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Continuar explorando los datos con técnicas estadísticas más avanzadas para obtener una comprensión aún más detallada de los factores que afectan a la codorniz Moctezuma.</a:t>
            </a:r>
            <a:endParaRPr lang="en-US" sz="1750" dirty="0"/>
          </a:p>
        </p:txBody>
      </p:sp>
      <p:pic>
        <p:nvPicPr>
          <p:cNvPr id="8" name="Image 1" descr="preencoded.png">    </p:cNvPr>
          <p:cNvPicPr>
            <a:picLocks noChangeAspect="1"/>
          </p:cNvPicPr>
          <p:nvPr/>
        </p:nvPicPr>
        <p:blipFill>
          <a:blip r:embed="rId2"/>
          <a:stretch>
            <a:fillRect/>
          </a:stretch>
        </p:blipFill>
        <p:spPr>
          <a:xfrm>
            <a:off x="5667137" y="2811185"/>
            <a:ext cx="555427" cy="555427"/>
          </a:xfrm>
          <a:prstGeom prst="rect">
            <a:avLst/>
          </a:prstGeom>
        </p:spPr>
      </p:pic>
      <p:sp>
        <p:nvSpPr>
          <p:cNvPr id="9" name="Text 5"/>
          <p:cNvSpPr/>
          <p:nvPr/>
        </p:nvSpPr>
        <p:spPr>
          <a:xfrm>
            <a:off x="5667137" y="3588782"/>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Mejora de Datos</a:t>
            </a:r>
            <a:endParaRPr lang="en-US" sz="2187" dirty="0"/>
          </a:p>
        </p:txBody>
      </p:sp>
      <p:sp>
        <p:nvSpPr>
          <p:cNvPr id="10" name="Text 6"/>
          <p:cNvSpPr/>
          <p:nvPr/>
        </p:nvSpPr>
        <p:spPr>
          <a:xfrm>
            <a:off x="5667137" y="4069199"/>
            <a:ext cx="3296007"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Recopilar datos climáticos y ambientales más completos y de mayor resolución temporal para enriquecer el análisis y mejorar la capacidad predictiva de los modelos.</a:t>
            </a:r>
            <a:endParaRPr lang="en-US" sz="1750" dirty="0"/>
          </a:p>
        </p:txBody>
      </p:sp>
      <p:pic>
        <p:nvPicPr>
          <p:cNvPr id="11" name="Image 2" descr="preencoded.png">    </p:cNvPr>
          <p:cNvPicPr>
            <a:picLocks noChangeAspect="1"/>
          </p:cNvPicPr>
          <p:nvPr/>
        </p:nvPicPr>
        <p:blipFill>
          <a:blip r:embed="rId3"/>
          <a:stretch>
            <a:fillRect/>
          </a:stretch>
        </p:blipFill>
        <p:spPr>
          <a:xfrm>
            <a:off x="9296400" y="2811185"/>
            <a:ext cx="555427" cy="555427"/>
          </a:xfrm>
          <a:prstGeom prst="rect">
            <a:avLst/>
          </a:prstGeom>
        </p:spPr>
      </p:pic>
      <p:sp>
        <p:nvSpPr>
          <p:cNvPr id="12" name="Text 7"/>
          <p:cNvSpPr/>
          <p:nvPr/>
        </p:nvSpPr>
        <p:spPr>
          <a:xfrm>
            <a:off x="9296400" y="3588782"/>
            <a:ext cx="3296007"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Aplicación a la Conservación</a:t>
            </a:r>
            <a:endParaRPr lang="en-US" sz="2187" dirty="0"/>
          </a:p>
        </p:txBody>
      </p:sp>
      <p:sp>
        <p:nvSpPr>
          <p:cNvPr id="13" name="Text 8"/>
          <p:cNvSpPr/>
          <p:nvPr/>
        </p:nvSpPr>
        <p:spPr>
          <a:xfrm>
            <a:off x="9296400" y="4416385"/>
            <a:ext cx="3296007"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Utilizar los hallazgos de este análisis para informar y guiar las estrategias de conservación de la codorniz Moctezuma, asegurando su supervivencia a largo plazo.</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26281"/>
            <a:ext cx="6512719"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Visualización de Resultados</a:t>
            </a:r>
            <a:endParaRPr lang="en-US" sz="4374" dirty="0"/>
          </a:p>
        </p:txBody>
      </p:sp>
      <p:pic>
        <p:nvPicPr>
          <p:cNvPr id="5" name="Image 0" descr="preencoded.png">    </p:cNvPr>
          <p:cNvPicPr>
            <a:picLocks noChangeAspect="1"/>
          </p:cNvPicPr>
          <p:nvPr/>
        </p:nvPicPr>
        <p:blipFill>
          <a:blip r:embed="rId1"/>
          <a:stretch>
            <a:fillRect/>
          </a:stretch>
        </p:blipFill>
        <p:spPr>
          <a:xfrm>
            <a:off x="2037993" y="1864995"/>
            <a:ext cx="3295888" cy="2036921"/>
          </a:xfrm>
          <a:prstGeom prst="rect">
            <a:avLst/>
          </a:prstGeom>
        </p:spPr>
      </p:pic>
      <p:sp>
        <p:nvSpPr>
          <p:cNvPr id="6" name="Text 3"/>
          <p:cNvSpPr/>
          <p:nvPr/>
        </p:nvSpPr>
        <p:spPr>
          <a:xfrm>
            <a:off x="2037993" y="4179570"/>
            <a:ext cx="3295888"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Importancia Relativa de los Alimentos</a:t>
            </a:r>
            <a:endParaRPr lang="en-US" sz="2187" dirty="0"/>
          </a:p>
        </p:txBody>
      </p:sp>
      <p:sp>
        <p:nvSpPr>
          <p:cNvPr id="7" name="Text 4"/>
          <p:cNvSpPr/>
          <p:nvPr/>
        </p:nvSpPr>
        <p:spPr>
          <a:xfrm>
            <a:off x="2037993" y="5007173"/>
            <a:ext cx="3295888"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analizó la importancia relativa de cada tipo de alimento en la dieta de las codornices, considerando tanto el peso total como el número de individuos que los consumieron.</a:t>
            </a:r>
            <a:endParaRPr lang="en-US" sz="1750" dirty="0"/>
          </a:p>
        </p:txBody>
      </p:sp>
      <p:pic>
        <p:nvPicPr>
          <p:cNvPr id="8" name="Image 1" descr="preencoded.png">    </p:cNvPr>
          <p:cNvPicPr>
            <a:picLocks noChangeAspect="1"/>
          </p:cNvPicPr>
          <p:nvPr/>
        </p:nvPicPr>
        <p:blipFill>
          <a:blip r:embed="rId2"/>
          <a:stretch>
            <a:fillRect/>
          </a:stretch>
        </p:blipFill>
        <p:spPr>
          <a:xfrm>
            <a:off x="5667137" y="1864995"/>
            <a:ext cx="3296007" cy="2037040"/>
          </a:xfrm>
          <a:prstGeom prst="rect">
            <a:avLst/>
          </a:prstGeom>
        </p:spPr>
      </p:pic>
      <p:sp>
        <p:nvSpPr>
          <p:cNvPr id="9" name="Text 5"/>
          <p:cNvSpPr/>
          <p:nvPr/>
        </p:nvSpPr>
        <p:spPr>
          <a:xfrm>
            <a:off x="5667137" y="417968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Influencia del Hábitat</a:t>
            </a:r>
            <a:endParaRPr lang="en-US" sz="2187" dirty="0"/>
          </a:p>
        </p:txBody>
      </p:sp>
      <p:sp>
        <p:nvSpPr>
          <p:cNvPr id="10" name="Text 6"/>
          <p:cNvSpPr/>
          <p:nvPr/>
        </p:nvSpPr>
        <p:spPr>
          <a:xfrm>
            <a:off x="5667137" y="4660106"/>
            <a:ext cx="3296007"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Se observó que a mayor distancia de los caminos, las codornices jóvenes machos consumían una mayor proporción de Phaseolus, reflejando la adaptación de su dieta a la disponibilidad de recursos.</a:t>
            </a:r>
            <a:endParaRPr lang="en-US" sz="1750" dirty="0"/>
          </a:p>
        </p:txBody>
      </p:sp>
      <p:pic>
        <p:nvPicPr>
          <p:cNvPr id="11" name="Image 2" descr="preencoded.png">    </p:cNvPr>
          <p:cNvPicPr>
            <a:picLocks noChangeAspect="1"/>
          </p:cNvPicPr>
          <p:nvPr/>
        </p:nvPicPr>
        <p:blipFill>
          <a:blip r:embed="rId3"/>
          <a:stretch>
            <a:fillRect/>
          </a:stretch>
        </p:blipFill>
        <p:spPr>
          <a:xfrm>
            <a:off x="9296400" y="1864995"/>
            <a:ext cx="3296007" cy="2037040"/>
          </a:xfrm>
          <a:prstGeom prst="rect">
            <a:avLst/>
          </a:prstGeom>
        </p:spPr>
      </p:pic>
      <p:sp>
        <p:nvSpPr>
          <p:cNvPr id="12" name="Text 7"/>
          <p:cNvSpPr/>
          <p:nvPr/>
        </p:nvSpPr>
        <p:spPr>
          <a:xfrm>
            <a:off x="9296400" y="417968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Diversidad Alimentaria</a:t>
            </a:r>
            <a:endParaRPr lang="en-US" sz="2187" dirty="0"/>
          </a:p>
        </p:txBody>
      </p:sp>
      <p:sp>
        <p:nvSpPr>
          <p:cNvPr id="13" name="Text 8"/>
          <p:cNvSpPr/>
          <p:nvPr/>
        </p:nvSpPr>
        <p:spPr>
          <a:xfrm>
            <a:off x="9296400" y="4660106"/>
            <a:ext cx="3296007"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El análisis reveló que cuando las codornices jóvenes machos tenían acceso a una mayor diversidad de alimentos, su consumo de Cyp.rizo disminuía, indicando una estrategia adaptativa de optimización nutricional.</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614482"/>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Perspectivas Futuras</a:t>
            </a:r>
            <a:endParaRPr lang="en-US" sz="4374" dirty="0"/>
          </a:p>
        </p:txBody>
      </p:sp>
      <p:pic>
        <p:nvPicPr>
          <p:cNvPr id="6" name="Image 1" descr="preencoded.png">    </p:cNvPr>
          <p:cNvPicPr>
            <a:picLocks noChangeAspect="1"/>
          </p:cNvPicPr>
          <p:nvPr/>
        </p:nvPicPr>
        <p:blipFill>
          <a:blip r:embed="rId2"/>
          <a:stretch>
            <a:fillRect/>
          </a:stretch>
        </p:blipFill>
        <p:spPr>
          <a:xfrm>
            <a:off x="833199" y="1642110"/>
            <a:ext cx="1110972" cy="1990963"/>
          </a:xfrm>
          <a:prstGeom prst="rect">
            <a:avLst/>
          </a:prstGeom>
        </p:spPr>
      </p:pic>
      <p:sp>
        <p:nvSpPr>
          <p:cNvPr id="7" name="Text 3"/>
          <p:cNvSpPr/>
          <p:nvPr/>
        </p:nvSpPr>
        <p:spPr>
          <a:xfrm>
            <a:off x="2277428" y="1864281"/>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Análisis Avanzados</a:t>
            </a:r>
            <a:endParaRPr lang="en-US" sz="2187" dirty="0"/>
          </a:p>
        </p:txBody>
      </p:sp>
      <p:sp>
        <p:nvSpPr>
          <p:cNvPr id="8" name="Text 4"/>
          <p:cNvSpPr/>
          <p:nvPr/>
        </p:nvSpPr>
        <p:spPr>
          <a:xfrm>
            <a:off x="2277428" y="2344698"/>
            <a:ext cx="7862173" cy="1066205"/>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Continuar explorando técnicas estadísticas más sofisticadas para profundizar en la comprensión de los factores que determinan la abundancia, dieta y distribución de la codorniz Moctezuma.</a:t>
            </a:r>
            <a:endParaRPr lang="en-US" sz="1750" dirty="0"/>
          </a:p>
        </p:txBody>
      </p:sp>
      <p:pic>
        <p:nvPicPr>
          <p:cNvPr id="9" name="Image 2" descr="preencoded.png">    </p:cNvPr>
          <p:cNvPicPr>
            <a:picLocks noChangeAspect="1"/>
          </p:cNvPicPr>
          <p:nvPr/>
        </p:nvPicPr>
        <p:blipFill>
          <a:blip r:embed="rId3"/>
          <a:stretch>
            <a:fillRect/>
          </a:stretch>
        </p:blipFill>
        <p:spPr>
          <a:xfrm>
            <a:off x="833199" y="3633073"/>
            <a:ext cx="1110972" cy="1990963"/>
          </a:xfrm>
          <a:prstGeom prst="rect">
            <a:avLst/>
          </a:prstGeom>
        </p:spPr>
      </p:pic>
      <p:sp>
        <p:nvSpPr>
          <p:cNvPr id="10" name="Text 5"/>
          <p:cNvSpPr/>
          <p:nvPr/>
        </p:nvSpPr>
        <p:spPr>
          <a:xfrm>
            <a:off x="2277428" y="3855244"/>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Mejora de Datos</a:t>
            </a:r>
            <a:endParaRPr lang="en-US" sz="2187" dirty="0"/>
          </a:p>
        </p:txBody>
      </p:sp>
      <p:sp>
        <p:nvSpPr>
          <p:cNvPr id="11" name="Text 6"/>
          <p:cNvSpPr/>
          <p:nvPr/>
        </p:nvSpPr>
        <p:spPr>
          <a:xfrm>
            <a:off x="2277428" y="4335661"/>
            <a:ext cx="7862173" cy="1066205"/>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Trabajar en la recopilación de datos climáticos y ambientales más completos y de mayor resolución temporal para enriquecer los análisis y mejorar la capacidad predictiva de los modelos.</a:t>
            </a:r>
            <a:endParaRPr lang="en-US" sz="1750" dirty="0"/>
          </a:p>
        </p:txBody>
      </p:sp>
      <p:pic>
        <p:nvPicPr>
          <p:cNvPr id="12" name="Image 3" descr="preencoded.png">    </p:cNvPr>
          <p:cNvPicPr>
            <a:picLocks noChangeAspect="1"/>
          </p:cNvPicPr>
          <p:nvPr/>
        </p:nvPicPr>
        <p:blipFill>
          <a:blip r:embed="rId4"/>
          <a:stretch>
            <a:fillRect/>
          </a:stretch>
        </p:blipFill>
        <p:spPr>
          <a:xfrm>
            <a:off x="833199" y="5624036"/>
            <a:ext cx="1110972" cy="1990963"/>
          </a:xfrm>
          <a:prstGeom prst="rect">
            <a:avLst/>
          </a:prstGeom>
        </p:spPr>
      </p:pic>
      <p:sp>
        <p:nvSpPr>
          <p:cNvPr id="13" name="Text 7"/>
          <p:cNvSpPr/>
          <p:nvPr/>
        </p:nvSpPr>
        <p:spPr>
          <a:xfrm>
            <a:off x="2277428" y="5846207"/>
            <a:ext cx="3362325"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Aplicación a la Conservación</a:t>
            </a:r>
            <a:endParaRPr lang="en-US" sz="2187" dirty="0"/>
          </a:p>
        </p:txBody>
      </p:sp>
      <p:sp>
        <p:nvSpPr>
          <p:cNvPr id="14" name="Text 8"/>
          <p:cNvSpPr/>
          <p:nvPr/>
        </p:nvSpPr>
        <p:spPr>
          <a:xfrm>
            <a:off x="2277428" y="6326624"/>
            <a:ext cx="7862173" cy="1066205"/>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Utilizar los hallazgos de este análisis para informar y guiar las estrategias de conservación de la codorniz Moctezuma, asegurando su supervivencia a largo plazo.</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2024-06-01T13:25:48Z</dcterms:created>
  <dcterms:modified xsi:type="dcterms:W3CDTF">2024-06-01T13:25:48Z</dcterms:modified>
</cp:coreProperties>
</file>